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7" r:id="rId22"/>
    <p:sldId id="272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sw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20F2-C9BC-4530-844B-3C8025D8CFA2}" type="datetimeFigureOut">
              <a:rPr lang="sw-KE" smtClean="0"/>
              <a:t>6/19/2012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74F0-65FB-4554-912F-F34A715804DD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20F2-C9BC-4530-844B-3C8025D8CFA2}" type="datetimeFigureOut">
              <a:rPr lang="sw-KE" smtClean="0"/>
              <a:t>6/19/2012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74F0-65FB-4554-912F-F34A715804DD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20F2-C9BC-4530-844B-3C8025D8CFA2}" type="datetimeFigureOut">
              <a:rPr lang="sw-KE" smtClean="0"/>
              <a:t>6/19/2012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74F0-65FB-4554-912F-F34A715804DD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20F2-C9BC-4530-844B-3C8025D8CFA2}" type="datetimeFigureOut">
              <a:rPr lang="sw-KE" smtClean="0"/>
              <a:t>6/19/2012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74F0-65FB-4554-912F-F34A715804DD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20F2-C9BC-4530-844B-3C8025D8CFA2}" type="datetimeFigureOut">
              <a:rPr lang="sw-KE" smtClean="0"/>
              <a:t>6/19/2012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74F0-65FB-4554-912F-F34A715804DD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20F2-C9BC-4530-844B-3C8025D8CFA2}" type="datetimeFigureOut">
              <a:rPr lang="sw-KE" smtClean="0"/>
              <a:t>6/19/2012</a:t>
            </a:fld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74F0-65FB-4554-912F-F34A715804DD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20F2-C9BC-4530-844B-3C8025D8CFA2}" type="datetimeFigureOut">
              <a:rPr lang="sw-KE" smtClean="0"/>
              <a:t>6/19/2012</a:t>
            </a:fld>
            <a:endParaRPr lang="sw-K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74F0-65FB-4554-912F-F34A715804DD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20F2-C9BC-4530-844B-3C8025D8CFA2}" type="datetimeFigureOut">
              <a:rPr lang="sw-KE" smtClean="0"/>
              <a:t>6/19/2012</a:t>
            </a:fld>
            <a:endParaRPr lang="sw-K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74F0-65FB-4554-912F-F34A715804DD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20F2-C9BC-4530-844B-3C8025D8CFA2}" type="datetimeFigureOut">
              <a:rPr lang="sw-KE" smtClean="0"/>
              <a:t>6/19/2012</a:t>
            </a:fld>
            <a:endParaRPr lang="sw-K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74F0-65FB-4554-912F-F34A715804DD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20F2-C9BC-4530-844B-3C8025D8CFA2}" type="datetimeFigureOut">
              <a:rPr lang="sw-KE" smtClean="0"/>
              <a:t>6/19/2012</a:t>
            </a:fld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74F0-65FB-4554-912F-F34A715804DD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w-K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20F2-C9BC-4530-844B-3C8025D8CFA2}" type="datetimeFigureOut">
              <a:rPr lang="sw-KE" smtClean="0"/>
              <a:t>6/19/2012</a:t>
            </a:fld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74F0-65FB-4554-912F-F34A715804DD}" type="slidenum">
              <a:rPr lang="sw-KE" smtClean="0"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420F2-C9BC-4530-844B-3C8025D8CFA2}" type="datetimeFigureOut">
              <a:rPr lang="sw-KE" smtClean="0"/>
              <a:t>6/19/2012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774F0-65FB-4554-912F-F34A715804DD}" type="slidenum">
              <a:rPr lang="sw-KE" smtClean="0"/>
              <a:t>‹#›</a:t>
            </a:fld>
            <a:endParaRPr lang="sw-K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w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UML CLASS DIAGRAMS</a:t>
            </a:r>
            <a:endParaRPr lang="sw-KE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w-KE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2479" t="19312" r="20661" b="12698"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w-KE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2149" t="16667" r="20661" b="15079"/>
          <a:stretch>
            <a:fillRect/>
          </a:stretch>
        </p:blipFill>
        <p:spPr bwMode="auto">
          <a:xfrm>
            <a:off x="2286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w-KE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2149" t="17989" r="20331" b="13228"/>
          <a:stretch>
            <a:fillRect/>
          </a:stretch>
        </p:blipFill>
        <p:spPr bwMode="auto">
          <a:xfrm>
            <a:off x="152400" y="228600"/>
            <a:ext cx="8915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w-KE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2645" t="15873" r="20661" b="15873"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w-KE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2314" t="17725" r="20496" b="14021"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w-KE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2314" t="15873" r="20496" b="14550"/>
          <a:stretch>
            <a:fillRect/>
          </a:stretch>
        </p:blipFill>
        <p:spPr bwMode="auto">
          <a:xfrm>
            <a:off x="228600" y="15240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w-KE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2314" t="19841" r="20496" b="11905"/>
          <a:stretch>
            <a:fillRect/>
          </a:stretch>
        </p:blipFill>
        <p:spPr bwMode="auto">
          <a:xfrm>
            <a:off x="304800" y="2286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w-KE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2314" t="15344" r="20826" b="15608"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w-KE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2479" t="19048" r="20661" b="12698"/>
          <a:stretch>
            <a:fillRect/>
          </a:stretch>
        </p:blipFill>
        <p:spPr bwMode="auto">
          <a:xfrm>
            <a:off x="304800" y="2286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w-KE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2314" t="20635" r="20826" b="10847"/>
          <a:stretch>
            <a:fillRect/>
          </a:stretch>
        </p:blipFill>
        <p:spPr bwMode="auto">
          <a:xfrm>
            <a:off x="381000" y="152400"/>
            <a:ext cx="8534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Basics of UML Class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What is a UML class diagram?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Imagine </a:t>
            </a:r>
            <a:r>
              <a:rPr lang="en-US" dirty="0">
                <a:solidFill>
                  <a:srgbClr val="FF0000"/>
                </a:solidFill>
              </a:rPr>
              <a:t>you were given the task of drawing a family tree</a:t>
            </a:r>
            <a:r>
              <a:rPr lang="en-US" dirty="0"/>
              <a:t>. The steps you would take would be: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Identify the main members of the family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Identify how they are related to each other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Find the characteristics of each family member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Determine relations among family members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Decide the inheritance of personal traits and characters</a:t>
            </a:r>
          </a:p>
          <a:p>
            <a:endParaRPr lang="sw-K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w-KE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2810" t="18254" r="20496" b="13492"/>
          <a:stretch>
            <a:fillRect/>
          </a:stretch>
        </p:blipFill>
        <p:spPr bwMode="auto">
          <a:xfrm>
            <a:off x="3810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Set of Operations for the Classes</a:t>
            </a:r>
            <a:endParaRPr lang="sw-KE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3446" t="31894" r="56309" b="44741"/>
          <a:stretch>
            <a:fillRect/>
          </a:stretch>
        </p:blipFill>
        <p:spPr bwMode="auto">
          <a:xfrm>
            <a:off x="152400" y="762000"/>
            <a:ext cx="411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11499" t="15108" r="61427" b="31791"/>
          <a:stretch>
            <a:fillRect/>
          </a:stretch>
        </p:blipFill>
        <p:spPr bwMode="auto">
          <a:xfrm>
            <a:off x="4267200" y="1981200"/>
            <a:ext cx="480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w-KE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2479" t="20106" r="20661" b="11905"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304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Class Diagram</a:t>
            </a:r>
            <a:endParaRPr lang="sw-KE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2: University Teams Scenario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In the project analysis course at </a:t>
            </a:r>
            <a:r>
              <a:rPr lang="en-US" dirty="0" err="1" smtClean="0"/>
              <a:t>UvA</a:t>
            </a:r>
            <a:r>
              <a:rPr lang="en-US" dirty="0" smtClean="0"/>
              <a:t>, </a:t>
            </a:r>
            <a:r>
              <a:rPr lang="sw-KE" dirty="0"/>
              <a:t>students are members </a:t>
            </a:r>
            <a:r>
              <a:rPr lang="sw-KE" dirty="0" smtClean="0"/>
              <a:t>of </a:t>
            </a:r>
            <a:r>
              <a:rPr lang="en-US" dirty="0" smtClean="0"/>
              <a:t>teams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Each </a:t>
            </a:r>
            <a:r>
              <a:rPr lang="en-US" dirty="0"/>
              <a:t>team has 2 or 3 members. </a:t>
            </a:r>
            <a:endParaRPr lang="en-US" dirty="0" smtClean="0"/>
          </a:p>
          <a:p>
            <a:pPr algn="just"/>
            <a:r>
              <a:rPr lang="en-US" dirty="0" smtClean="0"/>
              <a:t>Each </a:t>
            </a:r>
            <a:r>
              <a:rPr lang="en-US" dirty="0"/>
              <a:t>team completes 0 to 3 assignments. </a:t>
            </a:r>
            <a:endParaRPr lang="en-US" dirty="0" smtClean="0"/>
          </a:p>
          <a:p>
            <a:pPr algn="just"/>
            <a:r>
              <a:rPr lang="en-US" dirty="0" smtClean="0"/>
              <a:t>Each </a:t>
            </a:r>
            <a:r>
              <a:rPr lang="en-US" dirty="0"/>
              <a:t>student takes </a:t>
            </a:r>
            <a:r>
              <a:rPr lang="en-US" dirty="0" smtClean="0"/>
              <a:t>exactly one </a:t>
            </a:r>
            <a:r>
              <a:rPr lang="en-US" dirty="0"/>
              <a:t>midterm test. </a:t>
            </a:r>
            <a:endParaRPr lang="en-US" dirty="0" smtClean="0"/>
          </a:p>
          <a:p>
            <a:pPr algn="just"/>
            <a:r>
              <a:rPr lang="en-US" dirty="0" smtClean="0"/>
              <a:t>Computer </a:t>
            </a:r>
            <a:r>
              <a:rPr lang="en-US" dirty="0"/>
              <a:t>Science students have a single account on the CDF facility, while </a:t>
            </a:r>
            <a:r>
              <a:rPr lang="en-US" dirty="0" smtClean="0"/>
              <a:t>each engineering </a:t>
            </a:r>
            <a:r>
              <a:rPr lang="en-US" dirty="0"/>
              <a:t>student has an account on the Engineering facility. </a:t>
            </a:r>
            <a:endParaRPr lang="en-US" dirty="0" smtClean="0"/>
          </a:p>
          <a:p>
            <a:pPr algn="just"/>
            <a:r>
              <a:rPr lang="en-US" dirty="0" smtClean="0"/>
              <a:t>Each </a:t>
            </a:r>
            <a:r>
              <a:rPr lang="en-US" dirty="0"/>
              <a:t>assignment and midterm is assigned </a:t>
            </a:r>
            <a:r>
              <a:rPr lang="en-US" dirty="0" smtClean="0"/>
              <a:t>a </a:t>
            </a:r>
            <a:r>
              <a:rPr lang="sw-KE" dirty="0" smtClean="0"/>
              <a:t>mark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u="sng" dirty="0" smtClean="0"/>
              <a:t>Design a Class Diagram for the scenario</a:t>
            </a:r>
            <a:endParaRPr lang="sw-KE" u="sng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w-KE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4959" t="29365" r="24628" b="16138"/>
          <a:stretch>
            <a:fillRect/>
          </a:stretch>
        </p:blipFill>
        <p:spPr bwMode="auto">
          <a:xfrm>
            <a:off x="381000" y="228600"/>
            <a:ext cx="838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A university offers degrees to students.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university consists of faculties each of which consists of one </a:t>
            </a:r>
            <a:r>
              <a:rPr lang="en-US" dirty="0" smtClean="0"/>
              <a:t>or more </a:t>
            </a:r>
            <a:r>
              <a:rPr lang="en-US" dirty="0"/>
              <a:t>departments. </a:t>
            </a:r>
            <a:endParaRPr lang="en-US" dirty="0" smtClean="0"/>
          </a:p>
          <a:p>
            <a:pPr algn="just"/>
            <a:r>
              <a:rPr lang="en-US" dirty="0" smtClean="0"/>
              <a:t>Each </a:t>
            </a:r>
            <a:r>
              <a:rPr lang="en-US" dirty="0"/>
              <a:t>degree is administered by a single </a:t>
            </a:r>
            <a:r>
              <a:rPr lang="en-US" dirty="0" smtClean="0"/>
              <a:t>department.</a:t>
            </a:r>
          </a:p>
          <a:p>
            <a:pPr algn="just"/>
            <a:r>
              <a:rPr lang="en-US" dirty="0" smtClean="0"/>
              <a:t>Each </a:t>
            </a:r>
            <a:r>
              <a:rPr lang="en-US" dirty="0"/>
              <a:t>student is studying towards </a:t>
            </a:r>
            <a:r>
              <a:rPr lang="en-US" dirty="0" smtClean="0"/>
              <a:t>a single </a:t>
            </a:r>
            <a:r>
              <a:rPr lang="en-US" dirty="0"/>
              <a:t>degree. </a:t>
            </a:r>
            <a:endParaRPr lang="en-US" dirty="0" smtClean="0"/>
          </a:p>
          <a:p>
            <a:pPr algn="just"/>
            <a:r>
              <a:rPr lang="en-US" dirty="0" smtClean="0"/>
              <a:t>Each </a:t>
            </a:r>
            <a:r>
              <a:rPr lang="en-US" dirty="0"/>
              <a:t>degree requires one to 20 courses. </a:t>
            </a:r>
            <a:endParaRPr lang="en-US" dirty="0" smtClean="0"/>
          </a:p>
          <a:p>
            <a:pPr algn="just"/>
            <a:r>
              <a:rPr lang="en-US" dirty="0" smtClean="0"/>
              <a:t>A </a:t>
            </a:r>
            <a:r>
              <a:rPr lang="en-US" dirty="0"/>
              <a:t>student </a:t>
            </a:r>
            <a:r>
              <a:rPr lang="en-US" dirty="0" smtClean="0"/>
              <a:t>enrolls </a:t>
            </a:r>
            <a:r>
              <a:rPr lang="en-US" dirty="0"/>
              <a:t>in 1-5 courses (per term.) </a:t>
            </a:r>
            <a:endParaRPr lang="en-US" dirty="0" smtClean="0"/>
          </a:p>
          <a:p>
            <a:pPr algn="just"/>
            <a:r>
              <a:rPr lang="en-US" dirty="0" smtClean="0"/>
              <a:t>A course can </a:t>
            </a:r>
            <a:r>
              <a:rPr lang="en-US" dirty="0"/>
              <a:t>be either graduate or undergraduate, but not both. </a:t>
            </a:r>
            <a:endParaRPr lang="en-US" dirty="0" smtClean="0"/>
          </a:p>
          <a:p>
            <a:pPr algn="just"/>
            <a:r>
              <a:rPr lang="en-US" dirty="0" smtClean="0"/>
              <a:t>Likewise</a:t>
            </a:r>
            <a:r>
              <a:rPr lang="en-US" dirty="0"/>
              <a:t>, students are graduates or </a:t>
            </a:r>
            <a:r>
              <a:rPr lang="en-US" dirty="0" smtClean="0"/>
              <a:t>undergraduates </a:t>
            </a:r>
            <a:r>
              <a:rPr lang="sw-KE" dirty="0" smtClean="0"/>
              <a:t>but </a:t>
            </a:r>
            <a:r>
              <a:rPr lang="sw-KE" dirty="0"/>
              <a:t>not both.</a:t>
            </a:r>
          </a:p>
          <a:p>
            <a:pPr algn="just">
              <a:buNone/>
            </a:pPr>
            <a:r>
              <a:rPr lang="en-US" i="1" u="sng" dirty="0"/>
              <a:t>Draw a class diagrams which represents the generic </a:t>
            </a:r>
            <a:r>
              <a:rPr lang="en-US" i="1" u="sng" dirty="0" smtClean="0"/>
              <a:t>objects and </a:t>
            </a:r>
            <a:r>
              <a:rPr lang="en-US" i="1" u="sng" dirty="0"/>
              <a:t>relationships described above. Make </a:t>
            </a:r>
            <a:r>
              <a:rPr lang="en-US" i="1" u="sng" dirty="0" smtClean="0"/>
              <a:t>sure to </a:t>
            </a:r>
            <a:r>
              <a:rPr lang="en-US" i="1" u="sng" dirty="0"/>
              <a:t>specify multiplicities for all associations shown in your diagrams.</a:t>
            </a:r>
            <a:endParaRPr lang="sw-KE" i="1" u="sn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Example </a:t>
            </a:r>
            <a:r>
              <a:rPr lang="en-US" dirty="0" smtClean="0"/>
              <a:t>3: </a:t>
            </a:r>
            <a:r>
              <a:rPr lang="en-US" dirty="0" smtClean="0"/>
              <a:t>University 2 Scenario</a:t>
            </a:r>
            <a:endParaRPr lang="sw-K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18347" t="29365" r="10579" b="18783"/>
          <a:stretch>
            <a:fillRect/>
          </a:stretch>
        </p:blipFill>
        <p:spPr bwMode="auto">
          <a:xfrm>
            <a:off x="304800" y="6096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Consider the world of companies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Companies employ employees (who </a:t>
            </a:r>
            <a:r>
              <a:rPr lang="en-US" dirty="0" smtClean="0"/>
              <a:t>can only </a:t>
            </a:r>
            <a:r>
              <a:rPr lang="en-US" dirty="0"/>
              <a:t>work for one company), and consist of one or more departments.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company has a </a:t>
            </a:r>
            <a:r>
              <a:rPr lang="en-US" dirty="0" smtClean="0"/>
              <a:t>single president</a:t>
            </a:r>
            <a:r>
              <a:rPr lang="en-US" dirty="0"/>
              <a:t>, who is an employee. </a:t>
            </a:r>
            <a:endParaRPr lang="en-US" dirty="0" smtClean="0"/>
          </a:p>
          <a:p>
            <a:r>
              <a:rPr lang="en-US" dirty="0" smtClean="0"/>
              <a:t>Departments </a:t>
            </a:r>
            <a:r>
              <a:rPr lang="en-US" dirty="0"/>
              <a:t>have employees as members and run projects (one or more.)</a:t>
            </a:r>
          </a:p>
          <a:p>
            <a:r>
              <a:rPr lang="en-US" dirty="0"/>
              <a:t>Employees can work in 1 to 3 projects, while a project can have 2 to 50 assigned employees. </a:t>
            </a:r>
            <a:endParaRPr lang="en-US" dirty="0" smtClean="0"/>
          </a:p>
          <a:p>
            <a:r>
              <a:rPr lang="en-US" dirty="0" smtClean="0"/>
              <a:t>You may assume </a:t>
            </a:r>
            <a:r>
              <a:rPr lang="en-US" dirty="0"/>
              <a:t>that companies have a name and address, while employees have a </a:t>
            </a:r>
            <a:r>
              <a:rPr lang="en-US" dirty="0" err="1"/>
              <a:t>emp</a:t>
            </a:r>
            <a:r>
              <a:rPr lang="en-US" dirty="0"/>
              <a:t># and a </a:t>
            </a:r>
            <a:r>
              <a:rPr lang="en-US" dirty="0" smtClean="0"/>
              <a:t>salary</a:t>
            </a:r>
          </a:p>
          <a:p>
            <a:pPr>
              <a:buNone/>
            </a:pPr>
            <a:r>
              <a:rPr lang="en-US" u="sng" dirty="0" smtClean="0"/>
              <a:t>Design a Class Diagram</a:t>
            </a:r>
            <a:endParaRPr lang="sw-KE" u="sn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Example </a:t>
            </a:r>
            <a:r>
              <a:rPr lang="en-US" dirty="0" smtClean="0"/>
              <a:t>4: </a:t>
            </a:r>
            <a:r>
              <a:rPr lang="en-US" dirty="0" smtClean="0"/>
              <a:t>Organization Scenario</a:t>
            </a:r>
            <a:endParaRPr lang="sw-K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27769" t="50265" r="31074" b="15608"/>
          <a:stretch>
            <a:fillRect/>
          </a:stretch>
        </p:blipFill>
        <p:spPr bwMode="auto">
          <a:xfrm>
            <a:off x="152400" y="5334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sw-K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UML class diagram </a:t>
            </a:r>
            <a:r>
              <a:rPr lang="en-US" dirty="0"/>
              <a:t>is similar to a </a:t>
            </a:r>
            <a:r>
              <a:rPr lang="en-US" dirty="0">
                <a:solidFill>
                  <a:srgbClr val="FF0000"/>
                </a:solidFill>
              </a:rPr>
              <a:t>family tree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class diagram </a:t>
            </a:r>
            <a:r>
              <a:rPr lang="en-US" dirty="0"/>
              <a:t>consists of a </a:t>
            </a:r>
            <a:r>
              <a:rPr lang="en-US" dirty="0">
                <a:solidFill>
                  <a:srgbClr val="FF0000"/>
                </a:solidFill>
              </a:rPr>
              <a:t>group of classes and interfaces reflecting important entities of the business domain of the system being modeled</a:t>
            </a:r>
            <a:r>
              <a:rPr lang="en-US" dirty="0"/>
              <a:t>, and the </a:t>
            </a:r>
            <a:r>
              <a:rPr lang="en-US" dirty="0">
                <a:solidFill>
                  <a:srgbClr val="FF0000"/>
                </a:solidFill>
              </a:rPr>
              <a:t>relationships between these classes and interfaces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classes and interfaces </a:t>
            </a:r>
            <a:r>
              <a:rPr lang="en-US" dirty="0"/>
              <a:t>in the diagram </a:t>
            </a:r>
            <a:r>
              <a:rPr lang="en-US" dirty="0">
                <a:solidFill>
                  <a:srgbClr val="FF0000"/>
                </a:solidFill>
              </a:rPr>
              <a:t>represent the members of a family tree</a:t>
            </a:r>
            <a:r>
              <a:rPr lang="en-US" dirty="0"/>
              <a:t> and the </a:t>
            </a:r>
            <a:r>
              <a:rPr lang="en-US" dirty="0">
                <a:solidFill>
                  <a:srgbClr val="FF0000"/>
                </a:solidFill>
              </a:rPr>
              <a:t>relationships between </a:t>
            </a:r>
            <a:r>
              <a:rPr lang="en-US" dirty="0"/>
              <a:t>the classes are analogous to </a:t>
            </a:r>
            <a:r>
              <a:rPr lang="en-US" dirty="0">
                <a:solidFill>
                  <a:srgbClr val="FF0000"/>
                </a:solidFill>
              </a:rPr>
              <a:t>relationships between members in a family tree. 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Interestingly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classes</a:t>
            </a:r>
            <a:r>
              <a:rPr lang="en-US" dirty="0"/>
              <a:t> in a class diagram are </a:t>
            </a:r>
            <a:r>
              <a:rPr lang="en-US" dirty="0">
                <a:solidFill>
                  <a:srgbClr val="FF0000"/>
                </a:solidFill>
              </a:rPr>
              <a:t>interconnected in a hierarchical fashion</a:t>
            </a:r>
            <a:r>
              <a:rPr lang="en-US" dirty="0"/>
              <a:t>, like a set of parent classes (the grand patriarch or matriarch of the family, as the case may be) and related child classes under the parent classes.</a:t>
            </a:r>
            <a:endParaRPr lang="sw-KE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Basics of UML Class Diagrams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Similarly, a </a:t>
            </a:r>
            <a:r>
              <a:rPr lang="en-US" dirty="0">
                <a:solidFill>
                  <a:srgbClr val="FF0000"/>
                </a:solidFill>
              </a:rPr>
              <a:t>software application </a:t>
            </a:r>
            <a:r>
              <a:rPr lang="en-US" dirty="0"/>
              <a:t>is comprised of </a:t>
            </a:r>
            <a:r>
              <a:rPr lang="en-US" dirty="0">
                <a:solidFill>
                  <a:srgbClr val="FF0000"/>
                </a:solidFill>
              </a:rPr>
              <a:t>classes</a:t>
            </a:r>
            <a:r>
              <a:rPr lang="en-US" dirty="0"/>
              <a:t> and a </a:t>
            </a:r>
            <a:r>
              <a:rPr lang="en-US" dirty="0">
                <a:solidFill>
                  <a:srgbClr val="FF0000"/>
                </a:solidFill>
              </a:rPr>
              <a:t>diagram depicting the relationship between each of these classes would be the class </a:t>
            </a:r>
            <a:r>
              <a:rPr lang="en-US" dirty="0" smtClean="0">
                <a:solidFill>
                  <a:srgbClr val="FF0000"/>
                </a:solidFill>
              </a:rPr>
              <a:t>diagram.</a:t>
            </a:r>
          </a:p>
          <a:p>
            <a:pPr algn="just"/>
            <a:r>
              <a:rPr lang="en-US" i="1" dirty="0"/>
              <a:t>By definition, a </a:t>
            </a:r>
            <a:r>
              <a:rPr lang="en-US" i="1" dirty="0">
                <a:solidFill>
                  <a:srgbClr val="FF0000"/>
                </a:solidFill>
              </a:rPr>
              <a:t>class diagram is a diagram showing a collection of classes and interfaces, along with the collaborations and relationships among classes and </a:t>
            </a:r>
            <a:r>
              <a:rPr lang="en-US" i="1" dirty="0" smtClean="0">
                <a:solidFill>
                  <a:srgbClr val="FF0000"/>
                </a:solidFill>
              </a:rPr>
              <a:t>interfaces</a:t>
            </a:r>
          </a:p>
          <a:p>
            <a:pPr algn="just"/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class diagram </a:t>
            </a:r>
            <a:r>
              <a:rPr lang="en-US" dirty="0"/>
              <a:t>is a </a:t>
            </a:r>
            <a:r>
              <a:rPr lang="en-US" dirty="0">
                <a:solidFill>
                  <a:srgbClr val="FF0000"/>
                </a:solidFill>
              </a:rPr>
              <a:t>pictorial representation of the detailed system </a:t>
            </a:r>
            <a:r>
              <a:rPr lang="en-US" dirty="0" smtClean="0">
                <a:solidFill>
                  <a:srgbClr val="FF0000"/>
                </a:solidFill>
              </a:rPr>
              <a:t>design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Now you now know what a class diagram is</a:t>
            </a:r>
            <a:r>
              <a:rPr lang="en-US" dirty="0"/>
              <a:t>. But, </a:t>
            </a:r>
            <a:r>
              <a:rPr lang="en-US" dirty="0">
                <a:solidFill>
                  <a:srgbClr val="FF0000"/>
                </a:solidFill>
              </a:rPr>
              <a:t>how does a class diagram relate to the use case diagrams that </a:t>
            </a:r>
            <a:r>
              <a:rPr lang="en-US" dirty="0" smtClean="0">
                <a:solidFill>
                  <a:srgbClr val="FF0000"/>
                </a:solidFill>
              </a:rPr>
              <a:t>that we learned before?</a:t>
            </a:r>
            <a:endParaRPr lang="sw-KE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Basics of UML Class Diagrams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dirty="0"/>
              <a:t>When you designed the </a:t>
            </a:r>
            <a:r>
              <a:rPr lang="en-US" dirty="0">
                <a:solidFill>
                  <a:srgbClr val="FF0000"/>
                </a:solidFill>
              </a:rPr>
              <a:t>use cases</a:t>
            </a:r>
            <a:r>
              <a:rPr lang="en-US" dirty="0"/>
              <a:t>, you must have realized that the use cases talk about "</a:t>
            </a:r>
            <a:r>
              <a:rPr lang="en-US" dirty="0">
                <a:solidFill>
                  <a:srgbClr val="FF0000"/>
                </a:solidFill>
              </a:rPr>
              <a:t>what are the requirements</a:t>
            </a:r>
            <a:r>
              <a:rPr lang="en-US" dirty="0"/>
              <a:t>" of a system.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aim of designing </a:t>
            </a:r>
            <a:r>
              <a:rPr lang="en-US" dirty="0">
                <a:solidFill>
                  <a:srgbClr val="FF0000"/>
                </a:solidFill>
              </a:rPr>
              <a:t>classes</a:t>
            </a:r>
            <a:r>
              <a:rPr lang="en-US" dirty="0"/>
              <a:t> is to </a:t>
            </a:r>
            <a:r>
              <a:rPr lang="en-US" dirty="0">
                <a:solidFill>
                  <a:srgbClr val="FF0000"/>
                </a:solidFill>
              </a:rPr>
              <a:t>convert </a:t>
            </a:r>
            <a:r>
              <a:rPr lang="en-US" dirty="0"/>
              <a:t>this "</a:t>
            </a:r>
            <a:r>
              <a:rPr lang="en-US" dirty="0">
                <a:solidFill>
                  <a:srgbClr val="FF0000"/>
                </a:solidFill>
              </a:rPr>
              <a:t>what</a:t>
            </a:r>
            <a:r>
              <a:rPr lang="en-US" dirty="0"/>
              <a:t>" to a "</a:t>
            </a:r>
            <a:r>
              <a:rPr lang="en-US" dirty="0">
                <a:solidFill>
                  <a:srgbClr val="FF0000"/>
                </a:solidFill>
              </a:rPr>
              <a:t>how</a:t>
            </a:r>
            <a:r>
              <a:rPr lang="en-US" dirty="0"/>
              <a:t>" for each </a:t>
            </a:r>
            <a:r>
              <a:rPr lang="en-US" dirty="0" smtClean="0"/>
              <a:t>requirement</a:t>
            </a:r>
          </a:p>
          <a:p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Each use case is further analyzed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broken up into atomic components</a:t>
            </a:r>
            <a:r>
              <a:rPr lang="en-US" dirty="0"/>
              <a:t> that </a:t>
            </a:r>
            <a:r>
              <a:rPr lang="en-US" dirty="0">
                <a:solidFill>
                  <a:srgbClr val="FF0000"/>
                </a:solidFill>
              </a:rPr>
              <a:t>form the basis for the classes that need to be designed</a:t>
            </a:r>
            <a:endParaRPr lang="sw-KE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Basics of UML Class Diagrams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w-KE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2149" t="19048" r="20661" b="12963"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w-KE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2645" t="17989" r="20661" b="12698"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w-KE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2479" t="19841" r="20661" b="11376"/>
          <a:stretch>
            <a:fillRect/>
          </a:stretch>
        </p:blipFill>
        <p:spPr bwMode="auto">
          <a:xfrm>
            <a:off x="304800" y="2286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w-KE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2645" t="17460" r="20826" b="14286"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649</Words>
  <Application>Microsoft Office PowerPoint</Application>
  <PresentationFormat>On-screen Show (4:3)</PresentationFormat>
  <Paragraphs>53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UML CLASS DIAGRAMS</vt:lpstr>
      <vt:lpstr>Basics of UML Class Diagrams</vt:lpstr>
      <vt:lpstr>Basics of UML Class Diagrams</vt:lpstr>
      <vt:lpstr>Basics of UML Class Diagrams</vt:lpstr>
      <vt:lpstr>Basics of UML Class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 of Operations for the Classes</vt:lpstr>
      <vt:lpstr>PowerPoint Presentation</vt:lpstr>
      <vt:lpstr>Example 2: University Teams Scenario</vt:lpstr>
      <vt:lpstr>PowerPoint Presentation</vt:lpstr>
      <vt:lpstr>Example 3: University 2 Scenario</vt:lpstr>
      <vt:lpstr>PowerPoint Presentation</vt:lpstr>
      <vt:lpstr>Example 4: Organization Scenario</vt:lpstr>
      <vt:lpstr>PowerPoint Presentation</vt:lpstr>
      <vt:lpstr>QUESTIONS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DIAGRAMS</dc:title>
  <dc:creator>sijali</dc:creator>
  <cp:lastModifiedBy>Korojelo, Sijali</cp:lastModifiedBy>
  <cp:revision>13</cp:revision>
  <dcterms:created xsi:type="dcterms:W3CDTF">2012-06-18T21:35:39Z</dcterms:created>
  <dcterms:modified xsi:type="dcterms:W3CDTF">2012-06-19T09:56:52Z</dcterms:modified>
</cp:coreProperties>
</file>