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03FB7-D899-4D52-B30E-01F86CF743D6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7650A-F227-48BF-B09A-0C908BCC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56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30171" indent="-280835" defTabSz="914274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23340" indent="-224668" defTabSz="914274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572677" indent="-224668" defTabSz="914274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22013" indent="-224668" defTabSz="914274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fld id="{BB41EAE7-DCCF-4B7F-81D7-015D87253470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8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4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7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8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4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7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6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1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3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7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3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DD455-5DFD-4D58-8E7F-B1A0712CE8B8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6C05-988A-4B9A-A390-BED13B10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5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054552" cy="3600400"/>
          </a:xfrm>
        </p:spPr>
        <p:txBody>
          <a:bodyPr>
            <a:normAutofit fontScale="90000"/>
          </a:bodyPr>
          <a:lstStyle/>
          <a:p>
            <a:r>
              <a:rPr kumimoji="1"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More Slides on </a:t>
            </a:r>
            <a:br>
              <a:rPr kumimoji="1"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“Division Operation” </a:t>
            </a:r>
            <a:r>
              <a:rPr kumimoji="1"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kumimoji="1"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</a:t>
            </a:r>
            <a:br>
              <a:rPr kumimoji="1"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Relational Algebra </a:t>
            </a:r>
            <a:br>
              <a:rPr kumimoji="1"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Query </a:t>
            </a:r>
            <a:r>
              <a:rPr kumimoji="1"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Language</a:t>
            </a:r>
            <a:br>
              <a:rPr kumimoji="1"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kumimoji="1"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en-US" sz="27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(&amp; together with examples on Assignment operation)</a:t>
            </a:r>
            <a:endParaRPr kumimoji="1" lang="en-US" sz="2700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725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1" lang="en-U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Assignment Operation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09663"/>
            <a:ext cx="7204075" cy="4681537"/>
          </a:xfrm>
        </p:spPr>
        <p:txBody>
          <a:bodyPr>
            <a:normAutofit/>
          </a:bodyPr>
          <a:lstStyle/>
          <a:p>
            <a:pPr>
              <a:buClr>
                <a:srgbClr val="CC3300"/>
              </a:buClr>
              <a:buSzPct val="150000"/>
              <a:buFont typeface="Wingdings" pitchFamily="2" charset="2"/>
              <a:buChar char="§"/>
            </a:pPr>
            <a:r>
              <a:rPr lang="en-US" sz="2100" dirty="0" smtClean="0"/>
              <a:t>The assignment operation (</a:t>
            </a:r>
            <a:r>
              <a:rPr lang="en-US" sz="2100" dirty="0" smtClean="0">
                <a:sym typeface="Symbol" pitchFamily="18" charset="2"/>
              </a:rPr>
              <a:t>) provides a </a:t>
            </a:r>
            <a:r>
              <a:rPr lang="en-US" sz="2100" dirty="0" smtClean="0">
                <a:solidFill>
                  <a:srgbClr val="000099"/>
                </a:solidFill>
                <a:sym typeface="Symbol" pitchFamily="18" charset="2"/>
              </a:rPr>
              <a:t>convenient way to express </a:t>
            </a:r>
            <a:r>
              <a:rPr lang="en-US" sz="2100" b="1" dirty="0" smtClean="0">
                <a:solidFill>
                  <a:srgbClr val="000099"/>
                </a:solidFill>
                <a:sym typeface="Symbol" pitchFamily="18" charset="2"/>
              </a:rPr>
              <a:t>complex queries</a:t>
            </a:r>
            <a:r>
              <a:rPr lang="en-US" sz="2100" dirty="0" smtClean="0">
                <a:sym typeface="Symbol" pitchFamily="18" charset="2"/>
              </a:rPr>
              <a:t>. </a:t>
            </a:r>
          </a:p>
          <a:p>
            <a:endParaRPr lang="en-US" sz="2100" dirty="0" smtClean="0">
              <a:sym typeface="Symbol" pitchFamily="18" charset="2"/>
            </a:endParaRPr>
          </a:p>
          <a:p>
            <a:pPr marL="685800" lvl="1" indent="-342900">
              <a:buClr>
                <a:srgbClr val="FFC000"/>
              </a:buClr>
              <a:buSzPct val="150000"/>
              <a:buFont typeface="Arial" pitchFamily="34" charset="0"/>
              <a:buChar char="•"/>
            </a:pPr>
            <a:r>
              <a:rPr lang="en-US" sz="2100" dirty="0" smtClean="0">
                <a:sym typeface="Symbol" pitchFamily="18" charset="2"/>
              </a:rPr>
              <a:t> </a:t>
            </a:r>
            <a:r>
              <a:rPr lang="en-US" sz="2100" b="1" dirty="0" smtClean="0">
                <a:solidFill>
                  <a:srgbClr val="000099"/>
                </a:solidFill>
                <a:sym typeface="Symbol" pitchFamily="18" charset="2"/>
              </a:rPr>
              <a:t>Write query as a sequential program </a:t>
            </a:r>
            <a:r>
              <a:rPr lang="en-US" sz="2100" dirty="0" smtClean="0">
                <a:sym typeface="Symbol" pitchFamily="18" charset="2"/>
              </a:rPr>
              <a:t>consisting of</a:t>
            </a:r>
          </a:p>
          <a:p>
            <a:pPr lvl="2">
              <a:buClr>
                <a:srgbClr val="92D050"/>
              </a:buClr>
              <a:buSzPct val="50000"/>
              <a:buFont typeface="Wingdings" pitchFamily="2" charset="2"/>
              <a:buChar char="Ø"/>
            </a:pPr>
            <a:r>
              <a:rPr lang="en-US" sz="2100" dirty="0" smtClean="0">
                <a:sym typeface="Symbol" pitchFamily="18" charset="2"/>
              </a:rPr>
              <a:t>a </a:t>
            </a:r>
            <a:r>
              <a:rPr lang="en-US" sz="2100" dirty="0" smtClean="0">
                <a:solidFill>
                  <a:srgbClr val="CC3300"/>
                </a:solidFill>
                <a:sym typeface="Symbol" pitchFamily="18" charset="2"/>
              </a:rPr>
              <a:t>series of assignments </a:t>
            </a:r>
          </a:p>
          <a:p>
            <a:pPr lvl="2">
              <a:buClr>
                <a:srgbClr val="92D050"/>
              </a:buClr>
              <a:buSzPct val="50000"/>
              <a:buFont typeface="Wingdings" pitchFamily="2" charset="2"/>
              <a:buChar char="Ø"/>
            </a:pPr>
            <a:r>
              <a:rPr lang="en-US" sz="2100" dirty="0" smtClean="0">
                <a:sym typeface="Symbol" pitchFamily="18" charset="2"/>
              </a:rPr>
              <a:t>followed by </a:t>
            </a:r>
            <a:r>
              <a:rPr lang="en-US" sz="2100" dirty="0" smtClean="0">
                <a:solidFill>
                  <a:srgbClr val="CC3300"/>
                </a:solidFill>
                <a:sym typeface="Symbol" pitchFamily="18" charset="2"/>
              </a:rPr>
              <a:t>an expression </a:t>
            </a:r>
            <a:r>
              <a:rPr lang="en-US" sz="2100" dirty="0" smtClean="0">
                <a:sym typeface="Symbol" pitchFamily="18" charset="2"/>
              </a:rPr>
              <a:t>whose value is displayed as a </a:t>
            </a:r>
            <a:r>
              <a:rPr lang="en-US" sz="2100" dirty="0" smtClean="0">
                <a:solidFill>
                  <a:srgbClr val="CC3300"/>
                </a:solidFill>
                <a:sym typeface="Symbol" pitchFamily="18" charset="2"/>
              </a:rPr>
              <a:t>result of the query</a:t>
            </a:r>
            <a:r>
              <a:rPr lang="en-US" sz="2100" dirty="0" smtClean="0">
                <a:sym typeface="Symbol" pitchFamily="18" charset="2"/>
              </a:rPr>
              <a:t>.</a:t>
            </a:r>
          </a:p>
          <a:p>
            <a:pPr lvl="2"/>
            <a:endParaRPr lang="en-US" sz="2100" dirty="0" smtClean="0">
              <a:sym typeface="Symbol" pitchFamily="18" charset="2"/>
            </a:endParaRPr>
          </a:p>
          <a:p>
            <a:pPr marL="685800" lvl="1" indent="-342900">
              <a:buClr>
                <a:srgbClr val="FFC000"/>
              </a:buClr>
              <a:buSzPct val="150000"/>
              <a:buFont typeface="Arial" pitchFamily="34" charset="0"/>
              <a:buChar char="•"/>
            </a:pPr>
            <a:r>
              <a:rPr lang="en-US" sz="2100" dirty="0" smtClean="0">
                <a:solidFill>
                  <a:srgbClr val="CC3300"/>
                </a:solidFill>
                <a:sym typeface="Symbol" pitchFamily="18" charset="2"/>
              </a:rPr>
              <a:t>Assignment </a:t>
            </a:r>
            <a:r>
              <a:rPr lang="en-US" sz="2100" b="1" dirty="0" smtClean="0">
                <a:solidFill>
                  <a:srgbClr val="000099"/>
                </a:solidFill>
                <a:sym typeface="Symbol" pitchFamily="18" charset="2"/>
              </a:rPr>
              <a:t>must always </a:t>
            </a:r>
            <a:r>
              <a:rPr lang="en-US" sz="2100" dirty="0" smtClean="0">
                <a:sym typeface="Symbol" pitchFamily="18" charset="2"/>
              </a:rPr>
              <a:t>be made </a:t>
            </a:r>
            <a:r>
              <a:rPr lang="en-US" sz="2100" dirty="0" smtClean="0">
                <a:solidFill>
                  <a:srgbClr val="CC3300"/>
                </a:solidFill>
                <a:sym typeface="Symbol" pitchFamily="18" charset="2"/>
              </a:rPr>
              <a:t>to a</a:t>
            </a:r>
            <a:r>
              <a:rPr lang="en-US" sz="2100" dirty="0" smtClean="0">
                <a:sym typeface="Symbol" pitchFamily="18" charset="2"/>
              </a:rPr>
              <a:t> </a:t>
            </a:r>
            <a:r>
              <a:rPr lang="en-US" sz="2100" dirty="0" smtClean="0">
                <a:solidFill>
                  <a:srgbClr val="CC3300"/>
                </a:solidFill>
                <a:sym typeface="Symbol" pitchFamily="18" charset="2"/>
              </a:rPr>
              <a:t>temporary relation variable</a:t>
            </a:r>
            <a:r>
              <a:rPr lang="en-US" sz="2100" dirty="0" smtClean="0">
                <a:sym typeface="Symbol" pitchFamily="18" charset="2"/>
              </a:rPr>
              <a:t>.</a:t>
            </a:r>
          </a:p>
          <a:p>
            <a:pPr marL="628650" lvl="1"/>
            <a:endParaRPr lang="en-US" dirty="0" smtClean="0">
              <a:sym typeface="Symbol" pitchFamily="18" charset="2"/>
            </a:endParaRPr>
          </a:p>
          <a:p>
            <a:pPr marL="628650" lvl="1"/>
            <a:r>
              <a:rPr lang="en-US" sz="1400" i="1" dirty="0" smtClean="0">
                <a:solidFill>
                  <a:srgbClr val="C00000"/>
                </a:solidFill>
                <a:sym typeface="Symbol" pitchFamily="18" charset="2"/>
              </a:rPr>
              <a:t>Example of assignment comes late with the Division statement</a:t>
            </a:r>
          </a:p>
        </p:txBody>
      </p:sp>
    </p:spTree>
    <p:extLst>
      <p:ext uri="{BB962C8B-B14F-4D97-AF65-F5344CB8AC3E}">
        <p14:creationId xmlns:p14="http://schemas.microsoft.com/office/powerpoint/2010/main" val="247855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86409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kumimoji="1" lang="en-U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Division Operation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738336"/>
            <a:ext cx="6934200" cy="5715000"/>
          </a:xfrm>
        </p:spPr>
        <p:txBody>
          <a:bodyPr>
            <a:noAutofit/>
          </a:bodyPr>
          <a:lstStyle/>
          <a:p>
            <a:pPr>
              <a:buClr>
                <a:srgbClr val="CC3300"/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/>
              <a:t>Suited to queries that include the phrase </a:t>
            </a:r>
            <a:r>
              <a:rPr lang="en-US" sz="2000" dirty="0" smtClean="0">
                <a:solidFill>
                  <a:schemeClr val="tx2"/>
                </a:solidFill>
              </a:rPr>
              <a:t>“</a:t>
            </a:r>
            <a:r>
              <a:rPr lang="en-US" sz="2000" b="1" dirty="0" smtClean="0">
                <a:solidFill>
                  <a:schemeClr val="tx2"/>
                </a:solidFill>
              </a:rPr>
              <a:t>for all</a:t>
            </a:r>
            <a:r>
              <a:rPr lang="en-US" sz="2000" dirty="0" smtClean="0">
                <a:solidFill>
                  <a:schemeClr val="tx2"/>
                </a:solidFill>
              </a:rPr>
              <a:t>”.</a:t>
            </a:r>
            <a:endParaRPr lang="en-US" sz="2000" dirty="0" smtClean="0"/>
          </a:p>
          <a:p>
            <a:pPr>
              <a:lnSpc>
                <a:spcPct val="120000"/>
              </a:lnSpc>
              <a:buClr>
                <a:srgbClr val="CC3300"/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/>
              <a:t>Let </a:t>
            </a:r>
            <a:r>
              <a:rPr lang="en-US" sz="2000" i="1" dirty="0" smtClean="0"/>
              <a:t>r</a:t>
            </a:r>
            <a:r>
              <a:rPr lang="en-US" sz="2000" dirty="0" smtClean="0"/>
              <a:t> and </a:t>
            </a:r>
            <a:r>
              <a:rPr lang="en-US" sz="2000" i="1" dirty="0" smtClean="0"/>
              <a:t>s</a:t>
            </a:r>
            <a:r>
              <a:rPr lang="en-US" sz="2000" dirty="0" smtClean="0"/>
              <a:t> be relations on schemas </a:t>
            </a:r>
            <a:r>
              <a:rPr lang="en-US" sz="2000" i="1" dirty="0" smtClean="0"/>
              <a:t>R</a:t>
            </a:r>
            <a:r>
              <a:rPr lang="en-US" sz="2000" dirty="0" smtClean="0"/>
              <a:t> and </a:t>
            </a:r>
            <a:r>
              <a:rPr lang="en-US" sz="2000" i="1" dirty="0" smtClean="0"/>
              <a:t>S</a:t>
            </a:r>
            <a:r>
              <a:rPr lang="en-US" sz="2000" dirty="0" smtClean="0"/>
              <a:t> respectively </a:t>
            </a:r>
          </a:p>
          <a:p>
            <a:pPr>
              <a:lnSpc>
                <a:spcPct val="120000"/>
              </a:lnSpc>
              <a:buSzPct val="100000"/>
            </a:pPr>
            <a:endParaRPr lang="en-US" sz="2000" dirty="0" smtClean="0"/>
          </a:p>
          <a:p>
            <a:pPr lvl="1">
              <a:lnSpc>
                <a:spcPct val="110000"/>
              </a:lnSpc>
              <a:buClr>
                <a:srgbClr val="FFC000"/>
              </a:buClr>
              <a:buSzPct val="150000"/>
              <a:buFont typeface="Arial" pitchFamily="34" charset="0"/>
              <a:buChar char="•"/>
            </a:pPr>
            <a:r>
              <a:rPr lang="en-US" sz="2000" i="1" dirty="0" smtClean="0"/>
              <a:t>R</a:t>
            </a:r>
            <a:r>
              <a:rPr lang="en-US" sz="2000" dirty="0" smtClean="0"/>
              <a:t> = (</a:t>
            </a:r>
            <a:r>
              <a:rPr lang="en-US" sz="2000" i="1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…, 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m </a:t>
            </a:r>
            <a:r>
              <a:rPr lang="en-US" sz="2000" dirty="0" smtClean="0"/>
              <a:t>, </a:t>
            </a:r>
            <a:r>
              <a:rPr lang="en-US" sz="2000" i="1" dirty="0" smtClean="0"/>
              <a:t>B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…, </a:t>
            </a:r>
            <a:r>
              <a:rPr lang="en-US" sz="2000" i="1" dirty="0" err="1" smtClean="0"/>
              <a:t>B</a:t>
            </a:r>
            <a:r>
              <a:rPr lang="en-US" sz="2000" i="1" baseline="-25000" dirty="0" err="1" smtClean="0"/>
              <a:t>n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)</a:t>
            </a:r>
          </a:p>
          <a:p>
            <a:pPr lvl="1">
              <a:lnSpc>
                <a:spcPct val="110000"/>
              </a:lnSpc>
              <a:buClr>
                <a:srgbClr val="FFC000"/>
              </a:buClr>
              <a:buSzPct val="150000"/>
              <a:buFont typeface="Arial" pitchFamily="34" charset="0"/>
              <a:buChar char="•"/>
            </a:pPr>
            <a:r>
              <a:rPr lang="en-US" sz="2000" i="1" dirty="0" smtClean="0"/>
              <a:t>S</a:t>
            </a:r>
            <a:r>
              <a:rPr lang="en-US" sz="2000" dirty="0" smtClean="0"/>
              <a:t> = (</a:t>
            </a:r>
            <a:r>
              <a:rPr lang="en-US" sz="2000" i="1" dirty="0" smtClean="0"/>
              <a:t>B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…, </a:t>
            </a:r>
            <a:r>
              <a:rPr lang="en-US" sz="2000" i="1" dirty="0" err="1" smtClean="0"/>
              <a:t>B</a:t>
            </a:r>
            <a:r>
              <a:rPr lang="en-US" sz="2000" i="1" baseline="-25000" dirty="0" err="1" smtClean="0"/>
              <a:t>n</a:t>
            </a:r>
            <a:r>
              <a:rPr lang="en-US" sz="2000" dirty="0" smtClean="0"/>
              <a:t>)</a:t>
            </a:r>
          </a:p>
          <a:p>
            <a:pPr lvl="1">
              <a:lnSpc>
                <a:spcPct val="110000"/>
              </a:lnSpc>
              <a:buFont typeface="Monotype Sorts" pitchFamily="2" charset="2"/>
              <a:buNone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CC3300"/>
                </a:solidFill>
              </a:rPr>
              <a:t>result of  r </a:t>
            </a:r>
            <a:r>
              <a:rPr lang="en-US" sz="2000" dirty="0" smtClean="0">
                <a:solidFill>
                  <a:srgbClr val="CC3300"/>
                </a:solidFill>
                <a:sym typeface="Symbol" pitchFamily="18" charset="2"/>
              </a:rPr>
              <a:t> s </a:t>
            </a:r>
            <a:r>
              <a:rPr lang="en-US" sz="2000" dirty="0" smtClean="0">
                <a:sym typeface="Symbol" pitchFamily="18" charset="2"/>
              </a:rPr>
              <a:t>is a relation on schema</a:t>
            </a:r>
          </a:p>
          <a:p>
            <a:pPr lvl="1">
              <a:lnSpc>
                <a:spcPct val="110000"/>
              </a:lnSpc>
              <a:buFont typeface="Monotype Sorts" pitchFamily="2" charset="2"/>
              <a:buNone/>
            </a:pPr>
            <a:r>
              <a:rPr lang="en-US" sz="2000" i="1" dirty="0" smtClean="0">
                <a:solidFill>
                  <a:srgbClr val="CC3300"/>
                </a:solidFill>
                <a:sym typeface="Symbol" pitchFamily="18" charset="2"/>
              </a:rPr>
              <a:t>R</a:t>
            </a:r>
            <a:r>
              <a:rPr lang="en-US" sz="2000" dirty="0" smtClean="0">
                <a:solidFill>
                  <a:srgbClr val="CC3300"/>
                </a:solidFill>
                <a:sym typeface="Symbol" pitchFamily="18" charset="2"/>
              </a:rPr>
              <a:t> – </a:t>
            </a:r>
            <a:r>
              <a:rPr lang="en-US" sz="2000" i="1" dirty="0" smtClean="0">
                <a:solidFill>
                  <a:srgbClr val="CC3300"/>
                </a:solidFill>
                <a:sym typeface="Symbol" pitchFamily="18" charset="2"/>
              </a:rPr>
              <a:t>S </a:t>
            </a:r>
            <a:r>
              <a:rPr lang="en-US" sz="2000" dirty="0" smtClean="0">
                <a:sym typeface="Symbol" pitchFamily="18" charset="2"/>
              </a:rPr>
              <a:t>= (</a:t>
            </a:r>
            <a:r>
              <a:rPr lang="en-US" sz="2000" i="1" dirty="0" smtClean="0">
                <a:sym typeface="Symbol" pitchFamily="18" charset="2"/>
              </a:rPr>
              <a:t>A</a:t>
            </a:r>
            <a:r>
              <a:rPr lang="en-US" sz="2000" baseline="-25000" dirty="0" smtClean="0">
                <a:sym typeface="Symbol" pitchFamily="18" charset="2"/>
              </a:rPr>
              <a:t>1</a:t>
            </a:r>
            <a:r>
              <a:rPr lang="en-US" sz="2000" dirty="0" smtClean="0">
                <a:sym typeface="Symbol" pitchFamily="18" charset="2"/>
              </a:rPr>
              <a:t>, …, </a:t>
            </a:r>
            <a:r>
              <a:rPr lang="en-US" sz="2000" i="1" dirty="0" smtClean="0">
                <a:sym typeface="Symbol" pitchFamily="18" charset="2"/>
              </a:rPr>
              <a:t>A</a:t>
            </a:r>
            <a:r>
              <a:rPr lang="en-US" sz="2000" i="1" baseline="-25000" dirty="0" smtClean="0">
                <a:sym typeface="Symbol" pitchFamily="18" charset="2"/>
              </a:rPr>
              <a:t>m</a:t>
            </a:r>
            <a:r>
              <a:rPr lang="en-US" sz="2000" dirty="0" smtClean="0">
                <a:sym typeface="Symbol" pitchFamily="18" charset="2"/>
              </a:rPr>
              <a:t>)</a:t>
            </a:r>
          </a:p>
          <a:p>
            <a:pPr lvl="1">
              <a:lnSpc>
                <a:spcPct val="130000"/>
              </a:lnSpc>
              <a:buFont typeface="Monotype Sorts" pitchFamily="2" charset="2"/>
              <a:buNone/>
            </a:pPr>
            <a:r>
              <a:rPr lang="en-US" sz="2000" dirty="0" smtClean="0">
                <a:sym typeface="Symbol" pitchFamily="18" charset="2"/>
              </a:rPr>
              <a:t>		</a:t>
            </a:r>
            <a:r>
              <a:rPr lang="en-US" sz="2000" i="1" dirty="0" smtClean="0">
                <a:sym typeface="Symbol" pitchFamily="18" charset="2"/>
              </a:rPr>
              <a:t>r </a:t>
            </a:r>
            <a:r>
              <a:rPr lang="en-US" sz="2000" dirty="0" smtClean="0">
                <a:sym typeface="Symbol" pitchFamily="18" charset="2"/>
              </a:rPr>
              <a:t> </a:t>
            </a:r>
            <a:r>
              <a:rPr lang="en-US" sz="2000" i="1" dirty="0" smtClean="0">
                <a:sym typeface="Symbol" pitchFamily="18" charset="2"/>
              </a:rPr>
              <a:t>s</a:t>
            </a:r>
            <a:r>
              <a:rPr lang="en-US" sz="2000" dirty="0" smtClean="0">
                <a:sym typeface="Symbol" pitchFamily="18" charset="2"/>
              </a:rPr>
              <a:t> = { </a:t>
            </a:r>
            <a:r>
              <a:rPr lang="en-US" sz="2000" i="1" dirty="0" smtClean="0">
                <a:sym typeface="Symbol" pitchFamily="18" charset="2"/>
              </a:rPr>
              <a:t>t</a:t>
            </a:r>
            <a:r>
              <a:rPr lang="en-US" sz="2000" dirty="0" smtClean="0">
                <a:sym typeface="Symbol" pitchFamily="18" charset="2"/>
              </a:rPr>
              <a:t>  |  </a:t>
            </a:r>
            <a:r>
              <a:rPr lang="en-US" sz="2000" i="1" dirty="0" smtClean="0">
                <a:sym typeface="Symbol" pitchFamily="18" charset="2"/>
              </a:rPr>
              <a:t>t </a:t>
            </a:r>
            <a:r>
              <a:rPr lang="en-US" sz="2000" dirty="0" smtClean="0">
                <a:sym typeface="Symbol" pitchFamily="18" charset="2"/>
              </a:rPr>
              <a:t>  </a:t>
            </a:r>
            <a:r>
              <a:rPr lang="en-US" sz="2000" i="1" baseline="-25000" dirty="0" smtClean="0">
                <a:sym typeface="Symbol" pitchFamily="18" charset="2"/>
              </a:rPr>
              <a:t>R-S </a:t>
            </a:r>
            <a:r>
              <a:rPr lang="en-US" sz="2000" dirty="0" smtClean="0">
                <a:sym typeface="Symbol" pitchFamily="18" charset="2"/>
              </a:rPr>
              <a:t>(</a:t>
            </a:r>
            <a:r>
              <a:rPr lang="en-US" sz="2000" i="1" dirty="0" smtClean="0">
                <a:sym typeface="Symbol" pitchFamily="18" charset="2"/>
              </a:rPr>
              <a:t>r</a:t>
            </a:r>
            <a:r>
              <a:rPr lang="en-US" sz="2000" dirty="0" smtClean="0">
                <a:sym typeface="Symbol" pitchFamily="18" charset="2"/>
              </a:rPr>
              <a:t>)  </a:t>
            </a:r>
            <a:r>
              <a:rPr lang="en-US" sz="2000" b="1" dirty="0" smtClean="0">
                <a:solidFill>
                  <a:srgbClr val="CC3300"/>
                </a:solidFill>
                <a:sym typeface="Symbol" pitchFamily="18" charset="2"/>
              </a:rPr>
              <a:t> </a:t>
            </a:r>
            <a:r>
              <a:rPr lang="en-US" sz="2000" b="1" i="1" dirty="0" smtClean="0">
                <a:solidFill>
                  <a:srgbClr val="CC3300"/>
                </a:solidFill>
                <a:sym typeface="Symbol" pitchFamily="18" charset="2"/>
              </a:rPr>
              <a:t>u </a:t>
            </a:r>
            <a:r>
              <a:rPr lang="en-US" sz="2000" b="1" dirty="0" smtClean="0">
                <a:solidFill>
                  <a:srgbClr val="CC3300"/>
                </a:solidFill>
                <a:sym typeface="Symbol" pitchFamily="18" charset="2"/>
              </a:rPr>
              <a:t> </a:t>
            </a:r>
            <a:r>
              <a:rPr lang="en-US" sz="2000" b="1" i="1" dirty="0" smtClean="0">
                <a:solidFill>
                  <a:srgbClr val="CC3300"/>
                </a:solidFill>
                <a:sym typeface="Symbol" pitchFamily="18" charset="2"/>
              </a:rPr>
              <a:t>s </a:t>
            </a:r>
            <a:r>
              <a:rPr lang="en-US" sz="2000" b="1" dirty="0" smtClean="0">
                <a:solidFill>
                  <a:srgbClr val="CC3300"/>
                </a:solidFill>
                <a:sym typeface="Symbol" pitchFamily="18" charset="2"/>
              </a:rPr>
              <a:t>( </a:t>
            </a:r>
            <a:r>
              <a:rPr lang="en-US" sz="2000" b="1" i="1" dirty="0" err="1" smtClean="0">
                <a:solidFill>
                  <a:srgbClr val="CC3300"/>
                </a:solidFill>
                <a:sym typeface="Symbol" pitchFamily="18" charset="2"/>
              </a:rPr>
              <a:t>tu</a:t>
            </a:r>
            <a:r>
              <a:rPr lang="en-US" sz="2000" b="1" dirty="0" smtClean="0">
                <a:solidFill>
                  <a:srgbClr val="CC3300"/>
                </a:solidFill>
                <a:sym typeface="Symbol" pitchFamily="18" charset="2"/>
              </a:rPr>
              <a:t> </a:t>
            </a:r>
            <a:r>
              <a:rPr lang="en-US" sz="2000" b="1" i="1" dirty="0" smtClean="0">
                <a:solidFill>
                  <a:srgbClr val="CC3300"/>
                </a:solidFill>
                <a:sym typeface="Symbol" pitchFamily="18" charset="2"/>
              </a:rPr>
              <a:t> r </a:t>
            </a:r>
            <a:r>
              <a:rPr lang="en-US" sz="2000" b="1" dirty="0" smtClean="0">
                <a:solidFill>
                  <a:srgbClr val="CC3300"/>
                </a:solidFill>
                <a:sym typeface="Symbol" pitchFamily="18" charset="2"/>
              </a:rPr>
              <a:t>)</a:t>
            </a:r>
            <a:r>
              <a:rPr lang="en-US" sz="2000" dirty="0" smtClean="0">
                <a:solidFill>
                  <a:srgbClr val="CC330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} </a:t>
            </a:r>
          </a:p>
          <a:p>
            <a:pPr lvl="1">
              <a:lnSpc>
                <a:spcPct val="130000"/>
              </a:lnSpc>
              <a:buFont typeface="Monotype Sorts" pitchFamily="2" charset="2"/>
              <a:buNone/>
            </a:pPr>
            <a:r>
              <a:rPr lang="en-US" sz="2000" i="1" dirty="0" smtClean="0">
                <a:sym typeface="Symbol" pitchFamily="18" charset="2"/>
              </a:rPr>
              <a:t>*</a:t>
            </a:r>
            <a:r>
              <a:rPr lang="en-US" sz="2000" i="1" dirty="0" smtClean="0">
                <a:solidFill>
                  <a:srgbClr val="CC3300"/>
                </a:solidFill>
                <a:sym typeface="Symbol" pitchFamily="18" charset="2"/>
              </a:rPr>
              <a:t> </a:t>
            </a:r>
            <a:r>
              <a:rPr lang="en-US" sz="2000" b="1" i="1" dirty="0" smtClean="0">
                <a:solidFill>
                  <a:srgbClr val="CC3300"/>
                </a:solidFill>
                <a:sym typeface="Symbol" pitchFamily="18" charset="2"/>
              </a:rPr>
              <a:t>u</a:t>
            </a:r>
            <a:r>
              <a:rPr lang="en-US" sz="2000" i="1" dirty="0" smtClean="0">
                <a:solidFill>
                  <a:srgbClr val="CC3300"/>
                </a:solidFill>
                <a:sym typeface="Symbol" pitchFamily="18" charset="2"/>
              </a:rPr>
              <a:t> </a:t>
            </a:r>
            <a:r>
              <a:rPr lang="en-US" sz="2000" i="1" dirty="0" smtClean="0">
                <a:sym typeface="Symbol" pitchFamily="18" charset="2"/>
              </a:rPr>
              <a:t>representing any tuple in s</a:t>
            </a:r>
          </a:p>
          <a:p>
            <a:pPr lvl="1">
              <a:lnSpc>
                <a:spcPct val="130000"/>
              </a:lnSpc>
              <a:buFont typeface="Monotype Sorts" pitchFamily="2" charset="2"/>
              <a:buNone/>
            </a:pPr>
            <a:r>
              <a:rPr lang="en-US" sz="2000" dirty="0" smtClean="0">
                <a:sym typeface="Symbol" pitchFamily="18" charset="2"/>
              </a:rPr>
              <a:t>Where </a:t>
            </a:r>
            <a:r>
              <a:rPr lang="en-US" sz="2000" i="1" dirty="0" err="1" smtClean="0">
                <a:solidFill>
                  <a:srgbClr val="CC3300"/>
                </a:solidFill>
                <a:sym typeface="Symbol" pitchFamily="18" charset="2"/>
              </a:rPr>
              <a:t>tu</a:t>
            </a:r>
            <a:r>
              <a:rPr lang="en-US" sz="2000" dirty="0" smtClean="0">
                <a:solidFill>
                  <a:srgbClr val="CC330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means the concatenation of a tuple </a:t>
            </a:r>
            <a:r>
              <a:rPr lang="en-US" sz="2000" i="1" dirty="0" smtClean="0">
                <a:sym typeface="Symbol" pitchFamily="18" charset="2"/>
              </a:rPr>
              <a:t>t</a:t>
            </a:r>
            <a:r>
              <a:rPr lang="en-US" sz="2000" dirty="0" smtClean="0">
                <a:sym typeface="Symbol" pitchFamily="18" charset="2"/>
              </a:rPr>
              <a:t> and </a:t>
            </a:r>
            <a:r>
              <a:rPr lang="en-US" sz="2000" i="1" dirty="0" smtClean="0">
                <a:sym typeface="Symbol" pitchFamily="18" charset="2"/>
              </a:rPr>
              <a:t>u</a:t>
            </a:r>
            <a:r>
              <a:rPr lang="en-US" sz="2000" dirty="0" smtClean="0">
                <a:sym typeface="Symbol" pitchFamily="18" charset="2"/>
              </a:rPr>
              <a:t> to produce a single tuple</a:t>
            </a:r>
          </a:p>
          <a:p>
            <a:pPr lvl="1">
              <a:lnSpc>
                <a:spcPct val="130000"/>
              </a:lnSpc>
              <a:buFont typeface="Monotype Sorts" pitchFamily="2" charset="2"/>
              <a:buNone/>
            </a:pPr>
            <a:r>
              <a:rPr lang="en-US" sz="2000" i="1" dirty="0" smtClean="0">
                <a:solidFill>
                  <a:srgbClr val="CC3300"/>
                </a:solidFill>
                <a:sym typeface="Symbol" pitchFamily="18" charset="2"/>
              </a:rPr>
              <a:t>* </a:t>
            </a:r>
            <a:r>
              <a:rPr lang="en-US" sz="1300" i="1" dirty="0" smtClean="0">
                <a:solidFill>
                  <a:srgbClr val="CC3300"/>
                </a:solidFill>
                <a:sym typeface="Symbol" pitchFamily="18" charset="2"/>
              </a:rPr>
              <a:t>for every tuple in R-S (called t), there are a set of tuples in R, such that for all tuples (such as u) in s, the </a:t>
            </a:r>
            <a:r>
              <a:rPr lang="en-US" sz="1300" i="1" dirty="0" err="1" smtClean="0">
                <a:solidFill>
                  <a:srgbClr val="CC3300"/>
                </a:solidFill>
                <a:sym typeface="Symbol" pitchFamily="18" charset="2"/>
              </a:rPr>
              <a:t>tu</a:t>
            </a:r>
            <a:r>
              <a:rPr lang="en-US" sz="1300" i="1" dirty="0" smtClean="0">
                <a:solidFill>
                  <a:srgbClr val="CC3300"/>
                </a:solidFill>
                <a:sym typeface="Symbol" pitchFamily="18" charset="2"/>
              </a:rPr>
              <a:t> is a tuple in R.</a:t>
            </a:r>
            <a:endParaRPr lang="en-US" sz="1300" dirty="0" smtClean="0">
              <a:solidFill>
                <a:srgbClr val="CC3300"/>
              </a:solidFill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850696" y="1094507"/>
            <a:ext cx="969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sym typeface="Symbol" pitchFamily="18" charset="2"/>
              </a:rPr>
              <a:t>	</a:t>
            </a:r>
            <a:r>
              <a:rPr lang="en-US" sz="2400" i="1" dirty="0">
                <a:latin typeface="Times New Roman" pitchFamily="18" charset="0"/>
                <a:sym typeface="Symbol" pitchFamily="18" charset="2"/>
              </a:rPr>
              <a:t>r 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 </a:t>
            </a:r>
            <a:r>
              <a:rPr lang="en-US" sz="2400" i="1" dirty="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64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1" lang="en-U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Division Operation – Example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838200" y="1079500"/>
            <a:ext cx="70294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pitchFamily="2" charset="2"/>
              <a:buChar char="n"/>
            </a:pPr>
            <a:r>
              <a:rPr kumimoji="1" lang="en-US"/>
              <a:t>Relations </a:t>
            </a:r>
            <a:r>
              <a:rPr kumimoji="1" lang="en-US" i="1"/>
              <a:t>r, s</a:t>
            </a:r>
            <a:r>
              <a:rPr kumimoji="1" lang="en-US"/>
              <a:t>: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838200" y="4876800"/>
            <a:ext cx="70294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pitchFamily="2" charset="2"/>
              <a:buChar char="n"/>
            </a:pPr>
            <a:r>
              <a:rPr kumimoji="1" lang="en-US" i="1"/>
              <a:t>r</a:t>
            </a:r>
            <a:r>
              <a:rPr kumimoji="1" lang="en-US"/>
              <a:t> </a:t>
            </a:r>
            <a:r>
              <a:rPr kumimoji="1" lang="en-US">
                <a:sym typeface="Symbol" pitchFamily="18" charset="2"/>
              </a:rPr>
              <a:t> </a:t>
            </a:r>
            <a:r>
              <a:rPr kumimoji="1" lang="en-US" i="1">
                <a:sym typeface="Symbol" pitchFamily="18" charset="2"/>
              </a:rPr>
              <a:t>s</a:t>
            </a:r>
            <a:r>
              <a:rPr kumimoji="1" lang="en-US"/>
              <a:t>: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590800" y="48768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A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5295900" y="1371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B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590800" y="5395913"/>
            <a:ext cx="457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en-US" i="1">
                <a:sym typeface="Symbol" pitchFamily="18" charset="2"/>
              </a:rPr>
              <a:t></a:t>
            </a:r>
          </a:p>
          <a:p>
            <a:pPr algn="ctr">
              <a:lnSpc>
                <a:spcPct val="150000"/>
              </a:lnSpc>
            </a:pPr>
            <a:r>
              <a:rPr lang="en-US" i="1">
                <a:sym typeface="Symbol" pitchFamily="18" charset="2"/>
              </a:rPr>
              <a:t>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295900" y="1905000"/>
            <a:ext cx="457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en-US" i="1">
                <a:sym typeface="Symbol" pitchFamily="18" charset="2"/>
              </a:rPr>
              <a:t>1</a:t>
            </a:r>
          </a:p>
          <a:p>
            <a:pPr algn="ctr">
              <a:lnSpc>
                <a:spcPct val="150000"/>
              </a:lnSpc>
            </a:pPr>
            <a:r>
              <a:rPr lang="en-US" i="1">
                <a:sym typeface="Symbol" pitchFamily="18" charset="2"/>
              </a:rPr>
              <a:t>2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3467100" y="12192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A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3924300" y="12192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B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3467100" y="1828800"/>
            <a:ext cx="457200" cy="312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ym typeface="Symbol" pitchFamily="18" charset="2"/>
              </a:rPr>
              <a:t></a:t>
            </a:r>
          </a:p>
          <a:p>
            <a:pPr algn="ctr"/>
            <a:r>
              <a:rPr lang="en-US" i="1">
                <a:sym typeface="Symbol" pitchFamily="18" charset="2"/>
              </a:rPr>
              <a:t></a:t>
            </a:r>
          </a:p>
          <a:p>
            <a:pPr algn="ctr"/>
            <a:r>
              <a:rPr lang="en-US" i="1">
                <a:sym typeface="Symbol" pitchFamily="18" charset="2"/>
              </a:rPr>
              <a:t></a:t>
            </a:r>
          </a:p>
          <a:p>
            <a:pPr algn="ctr"/>
            <a:r>
              <a:rPr lang="en-US" i="1">
                <a:sym typeface="Symbol" pitchFamily="18" charset="2"/>
              </a:rPr>
              <a:t>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  <a:p>
            <a:pPr algn="ctr"/>
            <a:r>
              <a:rPr lang="en-US" i="1">
                <a:sym typeface="Symbol" pitchFamily="18" charset="2"/>
              </a:rPr>
              <a:t></a:t>
            </a:r>
          </a:p>
          <a:p>
            <a:pPr algn="ctr"/>
            <a:r>
              <a:rPr lang="en-US" i="1">
                <a:sym typeface="Symbol" pitchFamily="18" charset="2"/>
              </a:rPr>
              <a:t></a:t>
            </a:r>
          </a:p>
          <a:p>
            <a:pPr algn="ctr"/>
            <a:r>
              <a:rPr lang="en-US" i="1">
                <a:sym typeface="Symbol" pitchFamily="18" charset="2"/>
              </a:rPr>
              <a:t></a:t>
            </a:r>
          </a:p>
          <a:p>
            <a:pPr algn="ctr"/>
            <a:r>
              <a:rPr lang="en-US" i="1">
                <a:sym typeface="Symbol" pitchFamily="18" charset="2"/>
              </a:rPr>
              <a:t></a:t>
            </a:r>
          </a:p>
          <a:p>
            <a:pPr algn="ctr"/>
            <a:r>
              <a:rPr lang="en-US" i="1">
                <a:sym typeface="Symbol" pitchFamily="18" charset="2"/>
              </a:rPr>
              <a:t></a:t>
            </a:r>
          </a:p>
          <a:p>
            <a:pPr algn="ctr"/>
            <a:r>
              <a:rPr lang="en-US" i="1">
                <a:sym typeface="Symbol" pitchFamily="18" charset="2"/>
              </a:rPr>
              <a:t>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3924300" y="1828800"/>
            <a:ext cx="457200" cy="312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2</a:t>
            </a:r>
          </a:p>
          <a:p>
            <a:pPr algn="ctr"/>
            <a:r>
              <a:rPr lang="en-US" i="1">
                <a:sym typeface="Symbol" pitchFamily="18" charset="2"/>
              </a:rPr>
              <a:t>3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3</a:t>
            </a:r>
          </a:p>
          <a:p>
            <a:pPr algn="ctr"/>
            <a:r>
              <a:rPr lang="en-US" i="1">
                <a:sym typeface="Symbol" pitchFamily="18" charset="2"/>
              </a:rPr>
              <a:t>4</a:t>
            </a:r>
          </a:p>
          <a:p>
            <a:pPr algn="ctr"/>
            <a:r>
              <a:rPr lang="en-US" i="1">
                <a:sym typeface="Symbol" pitchFamily="18" charset="2"/>
              </a:rPr>
              <a:t>6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2</a:t>
            </a:r>
          </a:p>
        </p:txBody>
      </p:sp>
      <p:sp>
        <p:nvSpPr>
          <p:cNvPr id="34829" name="Text Box 26"/>
          <p:cNvSpPr txBox="1">
            <a:spLocks noChangeArrowheads="1"/>
          </p:cNvSpPr>
          <p:nvPr/>
        </p:nvSpPr>
        <p:spPr bwMode="auto">
          <a:xfrm>
            <a:off x="3771900" y="49530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/>
              <a:t>r</a:t>
            </a:r>
          </a:p>
        </p:txBody>
      </p:sp>
      <p:sp>
        <p:nvSpPr>
          <p:cNvPr id="34830" name="Text Box 27"/>
          <p:cNvSpPr txBox="1">
            <a:spLocks noChangeArrowheads="1"/>
          </p:cNvSpPr>
          <p:nvPr/>
        </p:nvSpPr>
        <p:spPr bwMode="auto">
          <a:xfrm>
            <a:off x="5372100" y="27432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/>
              <a:t>s</a:t>
            </a:r>
          </a:p>
        </p:txBody>
      </p:sp>
      <p:sp>
        <p:nvSpPr>
          <p:cNvPr id="34831" name="Text Box 28"/>
          <p:cNvSpPr txBox="1">
            <a:spLocks noChangeArrowheads="1"/>
          </p:cNvSpPr>
          <p:nvPr/>
        </p:nvSpPr>
        <p:spPr bwMode="auto">
          <a:xfrm>
            <a:off x="4876800" y="4191000"/>
            <a:ext cx="3798888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i="1" dirty="0">
                <a:solidFill>
                  <a:srgbClr val="CC3300"/>
                </a:solidFill>
              </a:rPr>
              <a:t>e.g. </a:t>
            </a:r>
          </a:p>
          <a:p>
            <a:pPr>
              <a:spcBef>
                <a:spcPct val="50000"/>
              </a:spcBef>
            </a:pPr>
            <a:r>
              <a:rPr lang="en-US" sz="1400" b="1" i="1" dirty="0">
                <a:solidFill>
                  <a:srgbClr val="CC3300"/>
                </a:solidFill>
              </a:rPr>
              <a:t>A is customer name</a:t>
            </a:r>
          </a:p>
          <a:p>
            <a:pPr>
              <a:spcBef>
                <a:spcPct val="50000"/>
              </a:spcBef>
            </a:pPr>
            <a:r>
              <a:rPr lang="en-US" sz="1400" b="1" i="1" dirty="0">
                <a:solidFill>
                  <a:srgbClr val="CC3300"/>
                </a:solidFill>
              </a:rPr>
              <a:t>B is branch-name</a:t>
            </a:r>
          </a:p>
          <a:p>
            <a:pPr>
              <a:spcBef>
                <a:spcPct val="50000"/>
              </a:spcBef>
            </a:pPr>
            <a:r>
              <a:rPr lang="en-US" sz="1400" b="1" i="1" dirty="0">
                <a:solidFill>
                  <a:srgbClr val="CC3300"/>
                </a:solidFill>
              </a:rPr>
              <a:t>1and 2 here show two specific branch-names</a:t>
            </a:r>
          </a:p>
          <a:p>
            <a:pPr>
              <a:spcBef>
                <a:spcPct val="50000"/>
              </a:spcBef>
            </a:pPr>
            <a:r>
              <a:rPr lang="en-US" sz="1400" i="1" dirty="0" smtClean="0">
                <a:solidFill>
                  <a:srgbClr val="CC3300"/>
                </a:solidFill>
              </a:rPr>
              <a:t>(Find </a:t>
            </a:r>
            <a:r>
              <a:rPr lang="en-US" sz="1400" i="1" dirty="0">
                <a:solidFill>
                  <a:srgbClr val="CC3300"/>
                </a:solidFill>
              </a:rPr>
              <a:t>customers who have an account in all branches of the bank)</a:t>
            </a:r>
          </a:p>
          <a:p>
            <a:pPr>
              <a:spcBef>
                <a:spcPct val="50000"/>
              </a:spcBef>
            </a:pPr>
            <a:endParaRPr lang="en-US" sz="14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59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1" lang="en-U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Another Division Example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705100" y="13716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A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162300" y="13716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B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705100" y="1981200"/>
            <a:ext cx="4572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ym typeface="Symbol" pitchFamily="18" charset="2"/>
              </a:rPr>
              <a:t></a:t>
            </a:r>
          </a:p>
          <a:p>
            <a:pPr algn="ctr"/>
            <a:r>
              <a:rPr lang="en-US" i="1">
                <a:sym typeface="Symbol" pitchFamily="18" charset="2"/>
              </a:rPr>
              <a:t></a:t>
            </a:r>
          </a:p>
          <a:p>
            <a:pPr algn="ctr"/>
            <a:r>
              <a:rPr lang="en-US" i="1">
                <a:sym typeface="Symbol" pitchFamily="18" charset="2"/>
              </a:rPr>
              <a:t></a:t>
            </a:r>
          </a:p>
          <a:p>
            <a:pPr algn="ctr"/>
            <a:r>
              <a:rPr lang="en-US" i="1">
                <a:sym typeface="Symbol" pitchFamily="18" charset="2"/>
              </a:rPr>
              <a:t></a:t>
            </a:r>
          </a:p>
          <a:p>
            <a:pPr algn="ctr"/>
            <a:r>
              <a:rPr lang="en-US" i="1">
                <a:sym typeface="Symbol" pitchFamily="18" charset="2"/>
              </a:rPr>
              <a:t>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162300" y="1981200"/>
            <a:ext cx="4572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  <a:endParaRPr lang="en-US" i="1">
              <a:sym typeface="Symbol" pitchFamily="18" charset="2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3619500" y="13716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C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4076700" y="13716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D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619500" y="1981200"/>
            <a:ext cx="4572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ym typeface="Symbol" pitchFamily="18" charset="2"/>
              </a:rPr>
              <a:t>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  <a:p>
            <a:pPr algn="ctr"/>
            <a:r>
              <a:rPr lang="en-US" i="1">
                <a:sym typeface="Symbol" pitchFamily="18" charset="2"/>
              </a:rPr>
              <a:t>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4076700" y="1981200"/>
            <a:ext cx="4572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b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b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b</a:t>
            </a:r>
          </a:p>
          <a:p>
            <a:pPr algn="ctr"/>
            <a:r>
              <a:rPr lang="en-US">
                <a:sym typeface="Symbol" pitchFamily="18" charset="2"/>
              </a:rPr>
              <a:t>b</a:t>
            </a:r>
            <a:endParaRPr lang="en-US" i="1">
              <a:sym typeface="Symbol" pitchFamily="18" charset="2"/>
            </a:endParaRP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4533900" y="13716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E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4533900" y="1981200"/>
            <a:ext cx="4572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3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838200" y="1079500"/>
            <a:ext cx="21336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pitchFamily="2" charset="2"/>
              <a:buChar char="n"/>
            </a:pPr>
            <a:r>
              <a:rPr kumimoji="1" lang="en-US"/>
              <a:t>Relations </a:t>
            </a:r>
            <a:r>
              <a:rPr kumimoji="1" lang="en-US" i="1"/>
              <a:t>r, s</a:t>
            </a:r>
            <a:r>
              <a:rPr kumimoji="1" lang="en-US"/>
              <a:t>: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838200" y="4660900"/>
            <a:ext cx="12954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pitchFamily="2" charset="2"/>
              <a:buChar char="n"/>
            </a:pPr>
            <a:r>
              <a:rPr kumimoji="1" lang="en-US" i="1"/>
              <a:t>r</a:t>
            </a:r>
            <a:r>
              <a:rPr kumimoji="1" lang="en-US"/>
              <a:t> </a:t>
            </a:r>
            <a:r>
              <a:rPr kumimoji="1" lang="en-US">
                <a:sym typeface="Symbol" pitchFamily="18" charset="2"/>
              </a:rPr>
              <a:t> </a:t>
            </a:r>
            <a:r>
              <a:rPr kumimoji="1" lang="en-US" i="1">
                <a:sym typeface="Symbol" pitchFamily="18" charset="2"/>
              </a:rPr>
              <a:t>s</a:t>
            </a:r>
            <a:r>
              <a:rPr kumimoji="1" lang="en-US"/>
              <a:t>: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6096000" y="13716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D</a:t>
            </a: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6096000" y="19812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b</a:t>
            </a:r>
            <a:endParaRPr lang="en-US" i="1">
              <a:sym typeface="Symbol" pitchFamily="18" charset="2"/>
            </a:endParaRP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6553200" y="13716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E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6553200" y="19812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ym typeface="Symbol" pitchFamily="18" charset="2"/>
              </a:rPr>
              <a:t>1</a:t>
            </a:r>
          </a:p>
          <a:p>
            <a:pPr algn="ctr"/>
            <a:r>
              <a:rPr lang="en-US" i="1">
                <a:sym typeface="Symbol" pitchFamily="18" charset="2"/>
              </a:rPr>
              <a:t>1</a:t>
            </a:r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505200" y="48006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A</a:t>
            </a:r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3962400" y="48006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B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05200" y="54102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ym typeface="Symbol" pitchFamily="18" charset="2"/>
              </a:rPr>
              <a:t>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962400" y="54102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ym typeface="Symbol" pitchFamily="18" charset="2"/>
              </a:rPr>
              <a:t>a</a:t>
            </a:r>
          </a:p>
          <a:p>
            <a:pPr algn="ctr"/>
            <a:r>
              <a:rPr lang="en-US">
                <a:sym typeface="Symbol" pitchFamily="18" charset="2"/>
              </a:rPr>
              <a:t>a</a:t>
            </a:r>
            <a:endParaRPr lang="en-US" i="1">
              <a:sym typeface="Symbol" pitchFamily="18" charset="2"/>
            </a:endParaRP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4419600" y="48006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C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419600" y="54102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ym typeface="Symbol" pitchFamily="18" charset="2"/>
              </a:rPr>
              <a:t></a:t>
            </a:r>
          </a:p>
          <a:p>
            <a:pPr algn="ctr"/>
            <a:r>
              <a:rPr lang="en-US" i="1">
                <a:sym typeface="Symbol" pitchFamily="18" charset="2"/>
              </a:rPr>
              <a:t>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3619500" y="42037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/>
              <a:t>r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6400800" y="25288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i="1"/>
              <a:t>s</a:t>
            </a:r>
          </a:p>
        </p:txBody>
      </p:sp>
      <p:sp>
        <p:nvSpPr>
          <p:cNvPr id="35867" name="TextBox 26"/>
          <p:cNvSpPr txBox="1">
            <a:spLocks noChangeArrowheads="1"/>
          </p:cNvSpPr>
          <p:nvPr/>
        </p:nvSpPr>
        <p:spPr bwMode="auto">
          <a:xfrm>
            <a:off x="5462588" y="4522788"/>
            <a:ext cx="27447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sz="1400" i="1" dirty="0">
                <a:solidFill>
                  <a:srgbClr val="CC3300"/>
                </a:solidFill>
              </a:rPr>
              <a:t>e.g.</a:t>
            </a:r>
          </a:p>
          <a:p>
            <a:r>
              <a:rPr lang="en-US" sz="1400" b="1" i="1" dirty="0">
                <a:solidFill>
                  <a:srgbClr val="CC3300"/>
                </a:solidFill>
              </a:rPr>
              <a:t>Students who have taken both "a” and “b” courses, with instructor “1”</a:t>
            </a:r>
          </a:p>
          <a:p>
            <a:endParaRPr lang="en-US" sz="1400" b="1" i="1" dirty="0">
              <a:solidFill>
                <a:srgbClr val="CC3300"/>
              </a:solidFill>
            </a:endParaRPr>
          </a:p>
          <a:p>
            <a:r>
              <a:rPr lang="en-US" sz="1400" i="1" dirty="0" smtClean="0">
                <a:solidFill>
                  <a:srgbClr val="CC3300"/>
                </a:solidFill>
              </a:rPr>
              <a:t>(Find </a:t>
            </a:r>
            <a:r>
              <a:rPr lang="en-US" sz="1400" i="1" dirty="0">
                <a:solidFill>
                  <a:srgbClr val="CC3300"/>
                </a:solidFill>
              </a:rPr>
              <a:t>students who have taken all courses given by instructor 1)</a:t>
            </a:r>
          </a:p>
        </p:txBody>
      </p:sp>
    </p:spTree>
    <p:extLst>
      <p:ext uri="{BB962C8B-B14F-4D97-AF65-F5344CB8AC3E}">
        <p14:creationId xmlns:p14="http://schemas.microsoft.com/office/powerpoint/2010/main" val="381693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1" lang="en-U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Assignment Operation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09663"/>
            <a:ext cx="7239000" cy="5138737"/>
          </a:xfrm>
        </p:spPr>
        <p:txBody>
          <a:bodyPr>
            <a:normAutofit/>
          </a:bodyPr>
          <a:lstStyle/>
          <a:p>
            <a:r>
              <a:rPr lang="en-US" sz="2200" dirty="0">
                <a:sym typeface="Symbol" pitchFamily="18" charset="2"/>
              </a:rPr>
              <a:t>Example of writing division with set difference, projection, and assignments:   </a:t>
            </a:r>
            <a:r>
              <a:rPr lang="en-US" sz="2200" dirty="0">
                <a:solidFill>
                  <a:srgbClr val="CC3300"/>
                </a:solidFill>
                <a:sym typeface="Symbol" pitchFamily="18" charset="2"/>
              </a:rPr>
              <a:t>r  s</a:t>
            </a:r>
          </a:p>
          <a:p>
            <a:pPr>
              <a:lnSpc>
                <a:spcPct val="130000"/>
              </a:lnSpc>
              <a:buFont typeface="Monotype Sorts" pitchFamily="2" charset="2"/>
              <a:buNone/>
            </a:pPr>
            <a:r>
              <a:rPr lang="en-US" sz="2200" dirty="0"/>
              <a:t>			temp1 </a:t>
            </a:r>
            <a:r>
              <a:rPr lang="en-US" sz="2200" dirty="0">
                <a:sym typeface="Symbol" pitchFamily="18" charset="2"/>
              </a:rPr>
              <a:t> R-S (r )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		temp2 </a:t>
            </a:r>
            <a:r>
              <a:rPr lang="en-US" sz="2200" dirty="0">
                <a:sym typeface="Symbol" pitchFamily="18" charset="2"/>
              </a:rPr>
              <a:t> R-S   ((temp1 x s ) – R-S,S (r ))</a:t>
            </a:r>
            <a:br>
              <a:rPr lang="en-US" sz="2200" dirty="0">
                <a:sym typeface="Symbol" pitchFamily="18" charset="2"/>
              </a:rPr>
            </a:br>
            <a:r>
              <a:rPr lang="en-US" sz="2200" dirty="0">
                <a:sym typeface="Symbol" pitchFamily="18" charset="2"/>
              </a:rPr>
              <a:t>		result = temp1 – temp2</a:t>
            </a:r>
          </a:p>
          <a:p>
            <a:pPr>
              <a:lnSpc>
                <a:spcPct val="130000"/>
              </a:lnSpc>
              <a:buFont typeface="Monotype Sorts" pitchFamily="2" charset="2"/>
              <a:buNone/>
            </a:pPr>
            <a:endParaRPr lang="en-US" sz="1600" dirty="0" smtClean="0">
              <a:sym typeface="Symbol" pitchFamily="18" charset="2"/>
            </a:endParaRPr>
          </a:p>
          <a:p>
            <a:pPr marL="342900" lvl="1" indent="-342900"/>
            <a:r>
              <a:rPr lang="en-US" sz="2200" dirty="0">
                <a:solidFill>
                  <a:srgbClr val="CC3300"/>
                </a:solidFill>
                <a:sym typeface="Symbol" pitchFamily="18" charset="2"/>
              </a:rPr>
              <a:t>The result to the right of the  is assigned to relation variable on the left of the   .</a:t>
            </a:r>
          </a:p>
          <a:p>
            <a:pPr marL="342900" lvl="1" indent="-342900"/>
            <a:r>
              <a:rPr lang="en-US" sz="2200" dirty="0">
                <a:sym typeface="Symbol" pitchFamily="18" charset="2"/>
              </a:rPr>
              <a:t>May use variables in subsequent expressions</a:t>
            </a:r>
          </a:p>
          <a:p>
            <a:pPr marL="342900" lvl="1" indent="0">
              <a:lnSpc>
                <a:spcPct val="130000"/>
              </a:lnSpc>
              <a:buNone/>
            </a:pPr>
            <a:endParaRPr lang="en-US" dirty="0" smtClean="0">
              <a:sym typeface="Symbol" pitchFamily="18" charset="2"/>
            </a:endParaRPr>
          </a:p>
          <a:p>
            <a:pPr marL="628650" lvl="1">
              <a:lnSpc>
                <a:spcPct val="130000"/>
              </a:lnSpc>
              <a:buFont typeface="Monotype Sorts" pitchFamily="2" charset="2"/>
              <a:buNone/>
            </a:pPr>
            <a:r>
              <a:rPr kumimoji="1" lang="en-US" sz="1500" i="1" dirty="0">
                <a:solidFill>
                  <a:srgbClr val="000099"/>
                </a:solidFill>
                <a:sym typeface="Symbol" pitchFamily="18" charset="2"/>
              </a:rPr>
              <a:t>* Try executing the above query at home on the previous example, to convince yourself about its equivalence to the division operation</a:t>
            </a:r>
          </a:p>
        </p:txBody>
      </p:sp>
    </p:spTree>
    <p:extLst>
      <p:ext uri="{BB962C8B-B14F-4D97-AF65-F5344CB8AC3E}">
        <p14:creationId xmlns:p14="http://schemas.microsoft.com/office/powerpoint/2010/main" val="68364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337</Words>
  <Application>Microsoft Office PowerPoint</Application>
  <PresentationFormat>On-screen Show (4:3)</PresentationFormat>
  <Paragraphs>142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More Slides on  “Division Operation”  in  Relational Algebra  Query Language  (&amp; together with examples on Assignment operation)</vt:lpstr>
      <vt:lpstr>Assignment Operation</vt:lpstr>
      <vt:lpstr>Division Operation</vt:lpstr>
      <vt:lpstr>Division Operation – Example</vt:lpstr>
      <vt:lpstr>Another Division Example</vt:lpstr>
      <vt:lpstr>Assignment Operation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Slides on  “Division Operation”  in  Relational Algebra  Query Language  (&amp; together with examples on Assignment operation)</dc:title>
  <dc:creator>Afsarmanesh, Hamideh</dc:creator>
  <cp:lastModifiedBy>Afsarmanesh, Hamideh</cp:lastModifiedBy>
  <cp:revision>3</cp:revision>
  <dcterms:created xsi:type="dcterms:W3CDTF">2012-02-27T11:40:14Z</dcterms:created>
  <dcterms:modified xsi:type="dcterms:W3CDTF">2012-02-27T12:03:09Z</dcterms:modified>
</cp:coreProperties>
</file>